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6" r:id="rId19"/>
    <p:sldId id="277" r:id="rId20"/>
    <p:sldId id="278" r:id="rId21"/>
    <p:sldId id="272"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4B069-7B48-4893-8BDF-5E73A24A5D0B}" type="datetimeFigureOut">
              <a:rPr lang="en-US" smtClean="0"/>
              <a:pPr/>
              <a:t>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CB906-43C1-4871-9665-79322C9A82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Sometimes you think you are listening just like sometimes you think you are actively reading a book.  Then you realize that you can’t remember what you heard or what you read.  This is similar to when you are driving your car home but aren’t really paying much attention because you have  a dozen other thoughts running through your mind.  Then you pull into your driveway and wonder how you actually arrive there.  You can hear others talking.  You can read words on a page.   However, that doesn’t mean you are actually processing them.  You must make an effort to process them by being an active listener.  </a:t>
            </a:r>
          </a:p>
          <a:p>
            <a:endParaRPr lang="en-US" dirty="0"/>
          </a:p>
        </p:txBody>
      </p:sp>
      <p:sp>
        <p:nvSpPr>
          <p:cNvPr id="4" name="Slide Number Placeholder 3"/>
          <p:cNvSpPr>
            <a:spLocks noGrp="1"/>
          </p:cNvSpPr>
          <p:nvPr>
            <p:ph type="sldNum" sz="quarter" idx="10"/>
          </p:nvPr>
        </p:nvSpPr>
        <p:spPr/>
        <p:txBody>
          <a:bodyPr/>
          <a:lstStyle/>
          <a:p>
            <a:fld id="{0CECB906-43C1-4871-9665-79322C9A82C1}"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For example, almost every section of U.S. History has a study guide already posted on the website.  Students can easily turn whichever sections they are struggling with the most into flashcards using those study guides. </a:t>
            </a:r>
            <a:endParaRPr lang="en-US" dirty="0"/>
          </a:p>
        </p:txBody>
      </p:sp>
      <p:sp>
        <p:nvSpPr>
          <p:cNvPr id="4" name="Slide Number Placeholder 3"/>
          <p:cNvSpPr>
            <a:spLocks noGrp="1"/>
          </p:cNvSpPr>
          <p:nvPr>
            <p:ph type="sldNum" sz="quarter" idx="10"/>
          </p:nvPr>
        </p:nvSpPr>
        <p:spPr/>
        <p:txBody>
          <a:bodyPr/>
          <a:lstStyle/>
          <a:p>
            <a:fld id="{0CECB906-43C1-4871-9665-79322C9A82C1}"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will learn better if they come up with their own flashcards and matching cards but using something to study with is better than using nothing at all.</a:t>
            </a:r>
            <a:endParaRPr lang="en-US" dirty="0"/>
          </a:p>
        </p:txBody>
      </p:sp>
      <p:sp>
        <p:nvSpPr>
          <p:cNvPr id="4" name="Slide Number Placeholder 3"/>
          <p:cNvSpPr>
            <a:spLocks noGrp="1"/>
          </p:cNvSpPr>
          <p:nvPr>
            <p:ph type="sldNum" sz="quarter" idx="10"/>
          </p:nvPr>
        </p:nvSpPr>
        <p:spPr/>
        <p:txBody>
          <a:bodyPr/>
          <a:lstStyle/>
          <a:p>
            <a:fld id="{0CECB906-43C1-4871-9665-79322C9A82C1}"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U.S. History, students have study guides and each teacher has available to them nearly one hundred teacher-made study </a:t>
            </a:r>
            <a:r>
              <a:rPr lang="en-US" dirty="0" err="1" smtClean="0"/>
              <a:t>manipulatives</a:t>
            </a:r>
            <a:r>
              <a:rPr lang="en-US" dirty="0" smtClean="0"/>
              <a:t> including: matching cards, grouping activities, match books, flashcards with and without board games, iconic picture puzzles, matching puzzles, Who Am I? cards, timelines, identification activities, and more. </a:t>
            </a:r>
            <a:endParaRPr lang="en-US" dirty="0"/>
          </a:p>
        </p:txBody>
      </p:sp>
      <p:sp>
        <p:nvSpPr>
          <p:cNvPr id="4" name="Slide Number Placeholder 3"/>
          <p:cNvSpPr>
            <a:spLocks noGrp="1"/>
          </p:cNvSpPr>
          <p:nvPr>
            <p:ph type="sldNum" sz="quarter" idx="10"/>
          </p:nvPr>
        </p:nvSpPr>
        <p:spPr/>
        <p:txBody>
          <a:bodyPr/>
          <a:lstStyle/>
          <a:p>
            <a:fld id="{0CECB906-43C1-4871-9665-79322C9A82C1}"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 open with your child’s teacher and ask them directly what type of assignments they give and what kind of assignments should you, the parent, expect to see coming home.  For example, if the teacher allows test and quizzes to come home, you can have your child turn missed questions into Cornell Notes.  </a:t>
            </a:r>
          </a:p>
          <a:p>
            <a:endParaRPr lang="en-US" dirty="0"/>
          </a:p>
        </p:txBody>
      </p:sp>
      <p:sp>
        <p:nvSpPr>
          <p:cNvPr id="4" name="Slide Number Placeholder 3"/>
          <p:cNvSpPr>
            <a:spLocks noGrp="1"/>
          </p:cNvSpPr>
          <p:nvPr>
            <p:ph type="sldNum" sz="quarter" idx="10"/>
          </p:nvPr>
        </p:nvSpPr>
        <p:spPr/>
        <p:txBody>
          <a:bodyPr/>
          <a:lstStyle/>
          <a:p>
            <a:fld id="{0CECB906-43C1-4871-9665-79322C9A82C1}"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42B7F8-B408-4CB6-8DA9-EDE6C682AB84}"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42B7F8-B408-4CB6-8DA9-EDE6C682AB84}"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42B7F8-B408-4CB6-8DA9-EDE6C682AB84}"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42B7F8-B408-4CB6-8DA9-EDE6C682AB84}"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42B7F8-B408-4CB6-8DA9-EDE6C682AB84}"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42B7F8-B408-4CB6-8DA9-EDE6C682AB84}"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42B7F8-B408-4CB6-8DA9-EDE6C682AB84}" type="datetimeFigureOut">
              <a:rPr lang="en-US" smtClean="0"/>
              <a:pPr/>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42B7F8-B408-4CB6-8DA9-EDE6C682AB84}" type="datetimeFigureOut">
              <a:rPr lang="en-US" smtClean="0"/>
              <a:pPr/>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2B7F8-B408-4CB6-8DA9-EDE6C682AB84}" type="datetimeFigureOut">
              <a:rPr lang="en-US" smtClean="0"/>
              <a:pPr/>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2B7F8-B408-4CB6-8DA9-EDE6C682AB84}"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2B7F8-B408-4CB6-8DA9-EDE6C682AB84}"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F99F6-AD96-403D-B02E-0BE06FB100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2B7F8-B408-4CB6-8DA9-EDE6C682AB84}" type="datetimeFigureOut">
              <a:rPr lang="en-US" smtClean="0"/>
              <a:pPr/>
              <a:t>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F99F6-AD96-403D-B02E-0BE06FB100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How to be an effective learner in the Social Sciences</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Emphasis on preparing for End of Course Exams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study: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We have a school website for our history courses:</a:t>
            </a:r>
          </a:p>
          <a:p>
            <a:pPr>
              <a:buNone/>
            </a:pPr>
            <a:endParaRPr lang="en-US" dirty="0"/>
          </a:p>
          <a:p>
            <a:pPr algn="ctr">
              <a:buNone/>
            </a:pPr>
            <a:r>
              <a:rPr lang="en-US" dirty="0"/>
              <a:t>h</a:t>
            </a:r>
            <a:r>
              <a:rPr lang="en-US" dirty="0" smtClean="0"/>
              <a:t>opewellhighhistory.weebly.com</a:t>
            </a:r>
          </a:p>
          <a:p>
            <a:pPr>
              <a:buNone/>
            </a:pPr>
            <a:endParaRPr lang="en-US" dirty="0"/>
          </a:p>
          <a:p>
            <a:pPr>
              <a:buNone/>
            </a:pPr>
            <a:r>
              <a:rPr lang="en-US" dirty="0" smtClean="0"/>
              <a:t>that includes links to teacher-made websites for U.S. History, World History I, and World History II.  On each website, there are review </a:t>
            </a:r>
            <a:r>
              <a:rPr lang="en-US" dirty="0" err="1" smtClean="0"/>
              <a:t>PowerPoints</a:t>
            </a:r>
            <a:r>
              <a:rPr lang="en-US" dirty="0" smtClean="0"/>
              <a:t>, review study guides, and review games, etc.  Here students can study online OR use these resources to create their own study materials and </a:t>
            </a:r>
            <a:r>
              <a:rPr lang="en-US" dirty="0" err="1" smtClean="0"/>
              <a:t>manipulatives</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study:</a:t>
            </a:r>
            <a:endParaRPr lang="en-US" dirty="0"/>
          </a:p>
        </p:txBody>
      </p:sp>
      <p:sp>
        <p:nvSpPr>
          <p:cNvPr id="3" name="Content Placeholder 2"/>
          <p:cNvSpPr>
            <a:spLocks noGrp="1"/>
          </p:cNvSpPr>
          <p:nvPr>
            <p:ph idx="1"/>
          </p:nvPr>
        </p:nvSpPr>
        <p:spPr/>
        <p:txBody>
          <a:bodyPr>
            <a:noAutofit/>
          </a:bodyPr>
          <a:lstStyle/>
          <a:p>
            <a:pPr>
              <a:buNone/>
            </a:pPr>
            <a:r>
              <a:rPr lang="en-US" b="1" u="sng" dirty="0" smtClean="0"/>
              <a:t>Flashcards</a:t>
            </a:r>
            <a:r>
              <a:rPr lang="en-US" dirty="0" smtClean="0"/>
              <a:t> are a great way for students to test themselves on the content they’ve learned.  They should create flashcards out of material they are having the most trouble on in the course.  They can use old tests, quizzes, study guides, class notes, or resources from their class websites to create the flashcards. They can also use online programs such as </a:t>
            </a:r>
            <a:r>
              <a:rPr lang="en-US" dirty="0" err="1" smtClean="0"/>
              <a:t>Quizlet</a:t>
            </a:r>
            <a:r>
              <a:rPr lang="en-US" dirty="0" smtClean="0"/>
              <a:t> or </a:t>
            </a:r>
            <a:r>
              <a:rPr lang="en-US" dirty="0" err="1" smtClean="0"/>
              <a:t>Studystack</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study:</a:t>
            </a:r>
            <a:endParaRPr lang="en-US" dirty="0"/>
          </a:p>
        </p:txBody>
      </p:sp>
      <p:sp>
        <p:nvSpPr>
          <p:cNvPr id="3" name="Content Placeholder 2"/>
          <p:cNvSpPr>
            <a:spLocks noGrp="1"/>
          </p:cNvSpPr>
          <p:nvPr>
            <p:ph idx="1"/>
          </p:nvPr>
        </p:nvSpPr>
        <p:spPr/>
        <p:txBody>
          <a:bodyPr>
            <a:normAutofit lnSpcReduction="10000"/>
          </a:bodyPr>
          <a:lstStyle/>
          <a:p>
            <a:pPr>
              <a:buNone/>
            </a:pPr>
            <a:r>
              <a:rPr lang="en-US" sz="4400" b="1" u="sng" dirty="0" smtClean="0"/>
              <a:t>Matching cards </a:t>
            </a:r>
            <a:r>
              <a:rPr lang="en-US" dirty="0" smtClean="0"/>
              <a:t>are a play on flashcards but many students have told me that they learn the best using these.  Instead of writing the questions and answer on the front/back of one card, with matching cards you write the questions and answers on the front of the cards only and students must match the cards up one by one.  These can be created using the same resources as flashcards.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study:</a:t>
            </a:r>
            <a:endParaRPr lang="en-US" dirty="0"/>
          </a:p>
        </p:txBody>
      </p:sp>
      <p:sp>
        <p:nvSpPr>
          <p:cNvPr id="3" name="Content Placeholder 2"/>
          <p:cNvSpPr>
            <a:spLocks noGrp="1"/>
          </p:cNvSpPr>
          <p:nvPr>
            <p:ph idx="1"/>
          </p:nvPr>
        </p:nvSpPr>
        <p:spPr/>
        <p:txBody>
          <a:bodyPr/>
          <a:lstStyle/>
          <a:p>
            <a:pPr>
              <a:buNone/>
            </a:pPr>
            <a:r>
              <a:rPr lang="en-US" dirty="0" smtClean="0"/>
              <a:t>Matching cards example:</a:t>
            </a:r>
            <a:endParaRPr lang="en-US" dirty="0"/>
          </a:p>
        </p:txBody>
      </p:sp>
      <p:sp>
        <p:nvSpPr>
          <p:cNvPr id="4" name="Rectangle 3"/>
          <p:cNvSpPr/>
          <p:nvPr/>
        </p:nvSpPr>
        <p:spPr>
          <a:xfrm>
            <a:off x="609600" y="2743200"/>
            <a:ext cx="3505200" cy="243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“Make the world safe for democracy”</a:t>
            </a:r>
            <a:endParaRPr lang="en-US" dirty="0">
              <a:solidFill>
                <a:schemeClr val="tx1"/>
              </a:solidFill>
            </a:endParaRPr>
          </a:p>
        </p:txBody>
      </p:sp>
      <p:sp>
        <p:nvSpPr>
          <p:cNvPr id="7" name="Rectangle 6"/>
          <p:cNvSpPr/>
          <p:nvPr/>
        </p:nvSpPr>
        <p:spPr>
          <a:xfrm>
            <a:off x="4800600" y="2743200"/>
            <a:ext cx="3810000" cy="2362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Woodrow Wilson—moral reason </a:t>
            </a:r>
          </a:p>
          <a:p>
            <a:pPr algn="ctr"/>
            <a:r>
              <a:rPr lang="en-US" dirty="0">
                <a:solidFill>
                  <a:schemeClr val="tx1"/>
                </a:solidFill>
              </a:rPr>
              <a:t>g</a:t>
            </a:r>
            <a:r>
              <a:rPr lang="en-US" dirty="0" smtClean="0">
                <a:solidFill>
                  <a:schemeClr val="tx1"/>
                </a:solidFill>
              </a:rPr>
              <a:t>iven for entering WWI</a:t>
            </a:r>
            <a:endParaRPr lang="en-US" dirty="0">
              <a:solidFill>
                <a:schemeClr val="tx1"/>
              </a:solidFill>
            </a:endParaRPr>
          </a:p>
        </p:txBody>
      </p:sp>
      <p:sp>
        <p:nvSpPr>
          <p:cNvPr id="8" name="Oval Callout 7"/>
          <p:cNvSpPr/>
          <p:nvPr/>
        </p:nvSpPr>
        <p:spPr>
          <a:xfrm>
            <a:off x="6172200" y="457200"/>
            <a:ext cx="3276600" cy="182880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Make a key: write AA </a:t>
            </a:r>
          </a:p>
          <a:p>
            <a:pPr algn="ctr"/>
            <a:r>
              <a:rPr lang="en-US" dirty="0">
                <a:solidFill>
                  <a:schemeClr val="tx1"/>
                </a:solidFill>
              </a:rPr>
              <a:t>o</a:t>
            </a:r>
            <a:r>
              <a:rPr lang="en-US" dirty="0" smtClean="0">
                <a:solidFill>
                  <a:schemeClr val="tx1"/>
                </a:solidFill>
              </a:rPr>
              <a:t>n back of both cards to show they’re </a:t>
            </a:r>
          </a:p>
          <a:p>
            <a:pPr algn="ctr"/>
            <a:r>
              <a:rPr lang="en-US" dirty="0">
                <a:solidFill>
                  <a:schemeClr val="tx1"/>
                </a:solidFill>
              </a:rPr>
              <a:t>t</a:t>
            </a:r>
            <a:r>
              <a:rPr lang="en-US" dirty="0" smtClean="0">
                <a:solidFill>
                  <a:schemeClr val="tx1"/>
                </a:solidFill>
              </a:rPr>
              <a:t>ogether, etc</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study: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900" b="1" u="sng" dirty="0" smtClean="0"/>
              <a:t>Cornell Notes </a:t>
            </a:r>
            <a:r>
              <a:rPr lang="en-US" dirty="0" smtClean="0"/>
              <a:t>can also be adapted for studying.  In many history courses, students already create Cornell Notes after an assessment on any question they missed so that they can study that missed question and figure out where they went wrong with the concept.  As a parent/guardian, this is something you can also have your child do on any assignment they bring home to help them focus in on what they are having particular trouble with in a course.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study:</a:t>
            </a:r>
            <a:endParaRPr lang="en-US" dirty="0"/>
          </a:p>
        </p:txBody>
      </p:sp>
      <p:sp>
        <p:nvSpPr>
          <p:cNvPr id="3" name="Content Placeholder 2"/>
          <p:cNvSpPr>
            <a:spLocks noGrp="1"/>
          </p:cNvSpPr>
          <p:nvPr>
            <p:ph idx="1"/>
          </p:nvPr>
        </p:nvSpPr>
        <p:spPr/>
        <p:txBody>
          <a:bodyPr/>
          <a:lstStyle/>
          <a:p>
            <a:pPr>
              <a:buNone/>
            </a:pPr>
            <a:r>
              <a:rPr lang="en-US" dirty="0" smtClean="0"/>
              <a:t>Cornell Notes example:</a:t>
            </a:r>
          </a:p>
          <a:p>
            <a:pPr>
              <a:buNone/>
            </a:pPr>
            <a:endParaRPr lang="en-US" dirty="0"/>
          </a:p>
          <a:p>
            <a:pPr>
              <a:buNone/>
            </a:pPr>
            <a:endParaRPr lang="en-US" dirty="0"/>
          </a:p>
        </p:txBody>
      </p:sp>
      <p:graphicFrame>
        <p:nvGraphicFramePr>
          <p:cNvPr id="12" name="Table 11"/>
          <p:cNvGraphicFramePr>
            <a:graphicFrameLocks noGrp="1"/>
          </p:cNvGraphicFramePr>
          <p:nvPr/>
        </p:nvGraphicFramePr>
        <p:xfrm>
          <a:off x="1447800" y="2209799"/>
          <a:ext cx="6477000" cy="4455161"/>
        </p:xfrm>
        <a:graphic>
          <a:graphicData uri="http://schemas.openxmlformats.org/drawingml/2006/table">
            <a:tbl>
              <a:tblPr firstRow="1" bandRow="1">
                <a:tableStyleId>{073A0DAA-6AF3-43AB-8588-CEC1D06C72B9}</a:tableStyleId>
              </a:tblPr>
              <a:tblGrid>
                <a:gridCol w="3238500"/>
                <a:gridCol w="3238500"/>
              </a:tblGrid>
              <a:tr h="429626">
                <a:tc>
                  <a:txBody>
                    <a:bodyPr/>
                    <a:lstStyle/>
                    <a:p>
                      <a:r>
                        <a:rPr lang="en-US" dirty="0" smtClean="0"/>
                        <a:t>Question (Left column)</a:t>
                      </a:r>
                      <a:endParaRPr lang="en-US" dirty="0"/>
                    </a:p>
                  </a:txBody>
                  <a:tcPr/>
                </a:tc>
                <a:tc>
                  <a:txBody>
                    <a:bodyPr/>
                    <a:lstStyle/>
                    <a:p>
                      <a:r>
                        <a:rPr lang="en-US" dirty="0" smtClean="0"/>
                        <a:t> Answer (Right column)</a:t>
                      </a:r>
                      <a:endParaRPr lang="en-US" dirty="0"/>
                    </a:p>
                  </a:txBody>
                  <a:tcPr/>
                </a:tc>
              </a:tr>
              <a:tr h="741546">
                <a:tc>
                  <a:txBody>
                    <a:bodyPr/>
                    <a:lstStyle/>
                    <a:p>
                      <a:r>
                        <a:rPr lang="en-US" dirty="0" smtClean="0"/>
                        <a:t>Who said:</a:t>
                      </a:r>
                      <a:r>
                        <a:rPr lang="en-US" baseline="0" dirty="0" smtClean="0"/>
                        <a:t> “Make the world safe for democracy”</a:t>
                      </a:r>
                      <a:endParaRPr lang="en-US" dirty="0"/>
                    </a:p>
                  </a:txBody>
                  <a:tcPr/>
                </a:tc>
                <a:tc>
                  <a:txBody>
                    <a:bodyPr/>
                    <a:lstStyle/>
                    <a:p>
                      <a:r>
                        <a:rPr lang="en-US" dirty="0" smtClean="0"/>
                        <a:t>Woodrow Wilson</a:t>
                      </a:r>
                      <a:endParaRPr lang="en-US" dirty="0"/>
                    </a:p>
                  </a:txBody>
                  <a:tcPr/>
                </a:tc>
              </a:tr>
              <a:tr h="741546">
                <a:tc>
                  <a:txBody>
                    <a:bodyPr/>
                    <a:lstStyle/>
                    <a:p>
                      <a:r>
                        <a:rPr lang="en-US" dirty="0" smtClean="0"/>
                        <a:t>What quote is</a:t>
                      </a:r>
                      <a:r>
                        <a:rPr lang="en-US" baseline="0" dirty="0" smtClean="0"/>
                        <a:t> Woodrow Wilson famous for saying?</a:t>
                      </a:r>
                      <a:endParaRPr lang="en-US" dirty="0"/>
                    </a:p>
                  </a:txBody>
                  <a:tcPr/>
                </a:tc>
                <a:tc>
                  <a:txBody>
                    <a:bodyPr/>
                    <a:lstStyle/>
                    <a:p>
                      <a:r>
                        <a:rPr lang="en-US" dirty="0" smtClean="0"/>
                        <a:t>“Make the world safe for democracy”</a:t>
                      </a:r>
                      <a:endParaRPr lang="en-US" dirty="0"/>
                    </a:p>
                  </a:txBody>
                  <a:tcPr/>
                </a:tc>
              </a:tr>
              <a:tr h="741546">
                <a:tc>
                  <a:txBody>
                    <a:bodyPr/>
                    <a:lstStyle/>
                    <a:p>
                      <a:r>
                        <a:rPr lang="en-US" dirty="0" smtClean="0"/>
                        <a:t>What was the</a:t>
                      </a:r>
                      <a:r>
                        <a:rPr lang="en-US" baseline="0" dirty="0" smtClean="0"/>
                        <a:t> moral cause given for entering WWI?</a:t>
                      </a:r>
                      <a:endParaRPr lang="en-US" dirty="0"/>
                    </a:p>
                  </a:txBody>
                  <a:tcPr/>
                </a:tc>
                <a:tc>
                  <a:txBody>
                    <a:bodyPr/>
                    <a:lstStyle/>
                    <a:p>
                      <a:r>
                        <a:rPr lang="en-US" dirty="0" smtClean="0"/>
                        <a:t>To make the world safe for democracy.</a:t>
                      </a:r>
                      <a:endParaRPr lang="en-US" dirty="0"/>
                    </a:p>
                  </a:txBody>
                  <a:tcPr/>
                </a:tc>
              </a:tr>
              <a:tr h="741546">
                <a:tc>
                  <a:txBody>
                    <a:bodyPr/>
                    <a:lstStyle/>
                    <a:p>
                      <a:r>
                        <a:rPr lang="en-US" dirty="0" smtClean="0"/>
                        <a:t>Who was President</a:t>
                      </a:r>
                      <a:r>
                        <a:rPr lang="en-US" baseline="0" dirty="0" smtClean="0"/>
                        <a:t> during WWI?</a:t>
                      </a:r>
                      <a:endParaRPr lang="en-US" dirty="0"/>
                    </a:p>
                  </a:txBody>
                  <a:tcPr/>
                </a:tc>
                <a:tc>
                  <a:txBody>
                    <a:bodyPr/>
                    <a:lstStyle/>
                    <a:p>
                      <a:r>
                        <a:rPr lang="en-US" dirty="0" smtClean="0"/>
                        <a:t>Woodrow Wilson</a:t>
                      </a:r>
                      <a:endParaRPr lang="en-US" dirty="0"/>
                    </a:p>
                  </a:txBody>
                  <a:tcPr/>
                </a:tc>
              </a:tr>
              <a:tr h="1059351">
                <a:tc>
                  <a:txBody>
                    <a:bodyPr/>
                    <a:lstStyle/>
                    <a:p>
                      <a:r>
                        <a:rPr lang="en-US" dirty="0" smtClean="0"/>
                        <a:t>What are the official</a:t>
                      </a:r>
                      <a:r>
                        <a:rPr lang="en-US" baseline="0" dirty="0" smtClean="0"/>
                        <a:t> reasons (2) that the US entered WWI?</a:t>
                      </a:r>
                      <a:endParaRPr lang="en-US" dirty="0"/>
                    </a:p>
                  </a:txBody>
                  <a:tcPr/>
                </a:tc>
                <a:tc>
                  <a:txBody>
                    <a:bodyPr/>
                    <a:lstStyle/>
                    <a:p>
                      <a:r>
                        <a:rPr lang="en-US" dirty="0" smtClean="0"/>
                        <a:t>Unrestricted</a:t>
                      </a:r>
                      <a:r>
                        <a:rPr lang="en-US" baseline="0" dirty="0" smtClean="0"/>
                        <a:t> submarine warfare and ties to Great Britain</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study: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800" b="1" u="sng" dirty="0" smtClean="0"/>
              <a:t>Review </a:t>
            </a:r>
            <a:r>
              <a:rPr lang="en-US" sz="3800" b="1" u="sng" dirty="0" err="1" smtClean="0"/>
              <a:t>PowerPoints</a:t>
            </a:r>
            <a:r>
              <a:rPr lang="en-US" sz="3800" u="sng" dirty="0" smtClean="0"/>
              <a:t>, </a:t>
            </a:r>
            <a:r>
              <a:rPr lang="en-US" dirty="0" smtClean="0"/>
              <a:t>that can be found online through your very own teacher-made websites, already have student friendly question and answer activities that are modeled after flashcards.  A question will come up on one slide that the student should try to answer in their head.  Then when they click for the next slide, the correct answer appears.  Furthermore, these </a:t>
            </a:r>
            <a:r>
              <a:rPr lang="en-US" dirty="0" err="1" smtClean="0"/>
              <a:t>PowerPoints</a:t>
            </a:r>
            <a:r>
              <a:rPr lang="en-US" dirty="0" smtClean="0"/>
              <a:t> can be printed out and used to make flashcards and matching cards.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study:</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4000" b="1" u="sng" dirty="0" smtClean="0"/>
              <a:t>Practice assessments </a:t>
            </a:r>
            <a:r>
              <a:rPr lang="en-US" dirty="0" smtClean="0"/>
              <a:t>can show a student exactly what they are having the most difficulty  with and highlight the areas they need to concentrate the bulk of their studying on in their study sessions.  As time allows, we will be doing practice sessions in class but they are available online at class websites and in class textbooks.  Textbooks are always available to be checked out from teachers at a student’s request.  Whatever questions a student misses on a practice assessment, they should add to their Cornell Notes so that they can study that as a weak area.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study:</a:t>
            </a:r>
            <a:endParaRPr lang="en-US" dirty="0"/>
          </a:p>
        </p:txBody>
      </p:sp>
      <p:sp>
        <p:nvSpPr>
          <p:cNvPr id="3" name="Content Placeholder 2"/>
          <p:cNvSpPr>
            <a:spLocks noGrp="1"/>
          </p:cNvSpPr>
          <p:nvPr>
            <p:ph idx="1"/>
          </p:nvPr>
        </p:nvSpPr>
        <p:spPr/>
        <p:txBody>
          <a:bodyPr>
            <a:normAutofit/>
          </a:bodyPr>
          <a:lstStyle/>
          <a:p>
            <a:pPr>
              <a:buNone/>
            </a:pPr>
            <a:r>
              <a:rPr lang="en-US" dirty="0" smtClean="0"/>
              <a:t>As a student, if you have any free time in your history class, ask your teacher if you can use their study </a:t>
            </a:r>
            <a:r>
              <a:rPr lang="en-US" dirty="0" err="1" smtClean="0"/>
              <a:t>manipulatives</a:t>
            </a:r>
            <a:r>
              <a:rPr lang="en-US" dirty="0" smtClean="0"/>
              <a:t> at your desk to </a:t>
            </a:r>
            <a:r>
              <a:rPr lang="en-US" b="1" dirty="0" smtClean="0"/>
              <a:t>review quietly in class</a:t>
            </a:r>
            <a:r>
              <a:rPr lang="en-US" dirty="0" smtClean="0"/>
              <a:t>.  Or pull out a study guide for independent study.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parents do to help?</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4000" u="sng" dirty="0" smtClean="0"/>
              <a:t>Over the course of a semester:</a:t>
            </a:r>
          </a:p>
          <a:p>
            <a:r>
              <a:rPr lang="en-US" dirty="0" smtClean="0"/>
              <a:t>When you see your child struggling, have them </a:t>
            </a:r>
            <a:r>
              <a:rPr lang="en-US" b="1" dirty="0" smtClean="0"/>
              <a:t>turn class notes or assignments </a:t>
            </a:r>
            <a:r>
              <a:rPr lang="en-US" dirty="0" smtClean="0"/>
              <a:t>into flashcards, Cornell Notes, or quizzes.</a:t>
            </a:r>
          </a:p>
          <a:p>
            <a:r>
              <a:rPr lang="en-US" b="1" dirty="0" smtClean="0"/>
              <a:t>Verbally quiz </a:t>
            </a:r>
            <a:r>
              <a:rPr lang="en-US" dirty="0" smtClean="0"/>
              <a:t>your child using their class notes or a study guide.  If necessary, pull up a review PowerPoint from the website and use it to quiz them.</a:t>
            </a:r>
          </a:p>
          <a:p>
            <a:r>
              <a:rPr lang="en-US" dirty="0" smtClean="0"/>
              <a:t>Always feel free to contact your child’s teacher and ask them </a:t>
            </a:r>
            <a:r>
              <a:rPr lang="en-US" b="1" dirty="0" smtClean="0"/>
              <a:t>what areas they are specifically struggling </a:t>
            </a:r>
            <a:r>
              <a:rPr lang="en-US" dirty="0" smtClean="0"/>
              <a:t>in so that you and your child can concentrate on studying those areas the most at home.  The purpose of assessments is to get a temperature reading on each child to see exactly what areas they are struggling in as the semester progresses.  So if you see a low quiz score on “The Middle Ages” and you know your child studied then that indicates that the Middles Ages is an area they are individually struggling in and it would be a good idea to review that area some more at home.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Study Tips</a:t>
            </a:r>
            <a:endParaRPr lang="en-US" dirty="0"/>
          </a:p>
        </p:txBody>
      </p:sp>
      <p:sp useBgFill="1">
        <p:nvSpPr>
          <p:cNvPr id="3" name="Content Placeholder 2"/>
          <p:cNvSpPr>
            <a:spLocks noGrp="1"/>
          </p:cNvSpPr>
          <p:nvPr>
            <p:ph idx="1"/>
          </p:nvPr>
        </p:nvSpPr>
        <p:spPr/>
        <p:txBody>
          <a:bodyPr/>
          <a:lstStyle/>
          <a:p>
            <a:r>
              <a:rPr lang="en-US" b="1" dirty="0" smtClean="0"/>
              <a:t>Set a regular time to study </a:t>
            </a:r>
          </a:p>
          <a:p>
            <a:r>
              <a:rPr lang="en-US" b="1" dirty="0" smtClean="0"/>
              <a:t>Remove distractions</a:t>
            </a:r>
            <a:r>
              <a:rPr lang="en-US" dirty="0" smtClean="0"/>
              <a:t>—phones, message apps, TVs, etc.  (you can listen to music but find music that will enhance your study time rather than take away from it)</a:t>
            </a:r>
          </a:p>
          <a:p>
            <a:r>
              <a:rPr lang="en-US" b="1" dirty="0" smtClean="0"/>
              <a:t>Record assignments </a:t>
            </a:r>
            <a:r>
              <a:rPr lang="en-US" dirty="0" smtClean="0"/>
              <a:t>in an assignment book or on a calendar (your school’s agenda book)</a:t>
            </a:r>
          </a:p>
          <a:p>
            <a:r>
              <a:rPr lang="en-US" b="1" dirty="0" smtClean="0"/>
              <a:t>Wear your glasses </a:t>
            </a:r>
            <a:r>
              <a:rPr lang="en-US" dirty="0" smtClean="0"/>
              <a:t>if you’re supposed to</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parents do to help?</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4000" u="sng" dirty="0" smtClean="0"/>
              <a:t>In the days immediately before an exam:</a:t>
            </a:r>
          </a:p>
          <a:p>
            <a:pPr>
              <a:buNone/>
            </a:pPr>
            <a:r>
              <a:rPr lang="en-US" b="1" dirty="0" smtClean="0"/>
              <a:t>Verbally quiz </a:t>
            </a:r>
            <a:r>
              <a:rPr lang="en-US" dirty="0" smtClean="0"/>
              <a:t>your student using class notes and study guides</a:t>
            </a:r>
          </a:p>
          <a:p>
            <a:pPr>
              <a:buNone/>
            </a:pPr>
            <a:r>
              <a:rPr lang="en-US" dirty="0" smtClean="0"/>
              <a:t>Use flash cards as the game cards in a board game when your child needs to study but is feeling the pressure</a:t>
            </a:r>
          </a:p>
          <a:p>
            <a:pPr>
              <a:buNone/>
            </a:pPr>
            <a:r>
              <a:rPr lang="en-US" dirty="0" smtClean="0"/>
              <a:t>When students complete activities such as “matching cards”, do not let them check the answers.  </a:t>
            </a:r>
            <a:r>
              <a:rPr lang="en-US" b="1" dirty="0" smtClean="0"/>
              <a:t>Check it for them </a:t>
            </a:r>
            <a:r>
              <a:rPr lang="en-US" dirty="0" smtClean="0"/>
              <a:t>and then tell them “You still have 3 wrong in this area.  Check all your answers and work it out.”  By forcing them to figure out what is correct and what is wrong, they will learn more.</a:t>
            </a:r>
          </a:p>
          <a:p>
            <a:pPr>
              <a:buNone/>
            </a:pPr>
            <a:r>
              <a:rPr lang="en-US" b="1" dirty="0" smtClean="0"/>
              <a:t>Have your child teach the content</a:t>
            </a:r>
            <a:r>
              <a:rPr lang="en-US" dirty="0" smtClean="0"/>
              <a:t>, by explaining it the best they can, to you.  Teaching anything to another person is the BEST way to learn something.</a:t>
            </a:r>
          </a:p>
          <a:p>
            <a:pPr>
              <a:buNone/>
            </a:pPr>
            <a:r>
              <a:rPr lang="en-US" dirty="0" smtClean="0"/>
              <a:t>Make sure that students do get </a:t>
            </a:r>
            <a:r>
              <a:rPr lang="en-US" b="1" dirty="0" smtClean="0"/>
              <a:t>plenty of rest </a:t>
            </a:r>
            <a:r>
              <a:rPr lang="en-US" dirty="0" smtClean="0"/>
              <a:t>during exam week because if they are too tired to think then all the studying in the world won’t really help any.</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I want to remind everyone that although we have worked very hard to provide many resources already for students on our websites (study guides, completed Cornell Notes, </a:t>
            </a:r>
            <a:r>
              <a:rPr lang="en-US" dirty="0" err="1" smtClean="0"/>
              <a:t>PowerPoints</a:t>
            </a:r>
            <a:r>
              <a:rPr lang="en-US" dirty="0" smtClean="0"/>
              <a:t>, games, practice assessments, and more), </a:t>
            </a:r>
            <a:r>
              <a:rPr lang="en-US" b="1" dirty="0" smtClean="0"/>
              <a:t>the most effective learning is when students put in the legwork</a:t>
            </a:r>
            <a:r>
              <a:rPr lang="en-US" dirty="0" smtClean="0"/>
              <a:t>—the bulk of the work—themselves rather than just reading something that someone else created.  Remember that an active learner is the best learner.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Your teachers are here for you.  </a:t>
            </a:r>
            <a:r>
              <a:rPr lang="en-US" dirty="0" smtClean="0"/>
              <a:t>We want to see each and every student successful.  However, in a history course, it really is the student that makes the difference.  I love history and truly believe that it is a crucial subject to education.  But every history course is full of themes and facts that cannot be learned in one night of studying or one session of tutoring after school.  </a:t>
            </a:r>
            <a:r>
              <a:rPr lang="en-US" b="1" dirty="0" smtClean="0"/>
              <a:t>The student must put in the effort to learn the material.  </a:t>
            </a:r>
            <a:r>
              <a:rPr lang="en-US" dirty="0" smtClean="0"/>
              <a:t>I hope these tips, specifically about ways to study, help and that every student is a success story in our Social Studies Program.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Study Tips</a:t>
            </a:r>
            <a:endParaRPr lang="en-US" dirty="0"/>
          </a:p>
        </p:txBody>
      </p:sp>
      <p:sp>
        <p:nvSpPr>
          <p:cNvPr id="3" name="Content Placeholder 2"/>
          <p:cNvSpPr>
            <a:spLocks noGrp="1"/>
          </p:cNvSpPr>
          <p:nvPr>
            <p:ph idx="1"/>
          </p:nvPr>
        </p:nvSpPr>
        <p:spPr/>
        <p:txBody>
          <a:bodyPr>
            <a:normAutofit/>
          </a:bodyPr>
          <a:lstStyle/>
          <a:p>
            <a:r>
              <a:rPr lang="en-US" sz="4800" dirty="0" smtClean="0"/>
              <a:t>Basics Broken Down:</a:t>
            </a:r>
          </a:p>
          <a:p>
            <a:pPr lvl="1"/>
            <a:r>
              <a:rPr lang="en-US" sz="4400" dirty="0" smtClean="0"/>
              <a:t>Take notes in class</a:t>
            </a:r>
          </a:p>
          <a:p>
            <a:pPr lvl="1"/>
            <a:r>
              <a:rPr lang="en-US" sz="4400" dirty="0" smtClean="0"/>
              <a:t>Manage your time</a:t>
            </a:r>
          </a:p>
          <a:p>
            <a:pPr lvl="1"/>
            <a:r>
              <a:rPr lang="en-US" sz="4400" dirty="0" smtClean="0"/>
              <a:t>Study for assessments regularly (no cramming)</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coming to class: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Think about what the class is going to be about.</a:t>
            </a:r>
          </a:p>
          <a:p>
            <a:r>
              <a:rPr lang="en-US" dirty="0" smtClean="0"/>
              <a:t>What were the main points covered in the last class?</a:t>
            </a:r>
          </a:p>
          <a:p>
            <a:r>
              <a:rPr lang="en-US" dirty="0" smtClean="0"/>
              <a:t>Review what your assignment was for the class.</a:t>
            </a:r>
          </a:p>
          <a:p>
            <a:r>
              <a:rPr lang="en-US" dirty="0" smtClean="0"/>
              <a:t>Have your homework assignment out on your desk and ready to turn in.</a:t>
            </a:r>
          </a:p>
          <a:p>
            <a:r>
              <a:rPr lang="en-US" dirty="0" smtClean="0"/>
              <a:t>Prepare for every subject in this manner—it gets you in the right frame of mind for learning that subject for the class block.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class, be an active learner: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Does your general knowledge provide any information about the subject being taught?</a:t>
            </a:r>
          </a:p>
          <a:p>
            <a:r>
              <a:rPr lang="en-US" dirty="0" smtClean="0"/>
              <a:t>What comes to mind during instruction that may be helpful?</a:t>
            </a:r>
          </a:p>
          <a:p>
            <a:r>
              <a:rPr lang="en-US" dirty="0" smtClean="0"/>
              <a:t>Concentrate on the subject being taught!</a:t>
            </a:r>
          </a:p>
          <a:p>
            <a:r>
              <a:rPr lang="en-US" dirty="0" smtClean="0"/>
              <a:t>Take additional notes on the main points EVEN if you are doing Interactive Notes or Fill-In-The-Blank Notes.  You can be adding your own thoughts in the margins—connecting ideas, elaborating on definitions or ideas.  This is a perfect opportunity to study as you go.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class:</a:t>
            </a:r>
            <a:endParaRPr lang="en-US" dirty="0"/>
          </a:p>
        </p:txBody>
      </p:sp>
      <p:sp>
        <p:nvSpPr>
          <p:cNvPr id="3" name="Content Placeholder 2"/>
          <p:cNvSpPr>
            <a:spLocks noGrp="1"/>
          </p:cNvSpPr>
          <p:nvPr>
            <p:ph idx="1"/>
          </p:nvPr>
        </p:nvSpPr>
        <p:spPr/>
        <p:txBody>
          <a:bodyPr/>
          <a:lstStyle/>
          <a:p>
            <a:r>
              <a:rPr lang="en-US" dirty="0" smtClean="0"/>
              <a:t>Review your notes and think about what was covered in class.</a:t>
            </a:r>
          </a:p>
          <a:p>
            <a:r>
              <a:rPr lang="en-US" dirty="0" smtClean="0"/>
              <a:t>Some people like to </a:t>
            </a:r>
            <a:r>
              <a:rPr lang="en-US" u="sng" dirty="0" smtClean="0"/>
              <a:t>rewrite</a:t>
            </a:r>
            <a:r>
              <a:rPr lang="en-US" dirty="0" smtClean="0"/>
              <a:t> their notes as they study.</a:t>
            </a:r>
          </a:p>
          <a:p>
            <a:r>
              <a:rPr lang="en-US" dirty="0" smtClean="0"/>
              <a:t>Some people like to </a:t>
            </a:r>
            <a:r>
              <a:rPr lang="en-US" u="sng" dirty="0" smtClean="0"/>
              <a:t>underline</a:t>
            </a:r>
            <a:r>
              <a:rPr lang="en-US" dirty="0" smtClean="0"/>
              <a:t> and </a:t>
            </a:r>
            <a:r>
              <a:rPr lang="en-US" u="sng" dirty="0" smtClean="0"/>
              <a:t>highlight </a:t>
            </a:r>
            <a:r>
              <a:rPr lang="en-US" dirty="0" smtClean="0"/>
              <a:t>important ideas and vocabulary.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an active learner by listening better!</a:t>
            </a:r>
            <a:endParaRPr lang="en-US" dirty="0"/>
          </a:p>
        </p:txBody>
      </p:sp>
      <p:sp>
        <p:nvSpPr>
          <p:cNvPr id="3" name="Content Placeholder 2"/>
          <p:cNvSpPr>
            <a:spLocks noGrp="1"/>
          </p:cNvSpPr>
          <p:nvPr>
            <p:ph idx="1"/>
          </p:nvPr>
        </p:nvSpPr>
        <p:spPr/>
        <p:txBody>
          <a:bodyPr>
            <a:noAutofit/>
          </a:bodyPr>
          <a:lstStyle/>
          <a:p>
            <a:r>
              <a:rPr lang="en-US" sz="4400" dirty="0" smtClean="0"/>
              <a:t>Form a good habit:  good listening in class.</a:t>
            </a:r>
          </a:p>
          <a:p>
            <a:r>
              <a:rPr lang="en-US" sz="4400" dirty="0" smtClean="0"/>
              <a:t>Concentrate on what is going on in class—do not daydream!</a:t>
            </a:r>
          </a:p>
          <a:p>
            <a:r>
              <a:rPr lang="en-US" sz="4400" dirty="0" smtClean="0"/>
              <a:t>You cannot listen if you are talking, texting, or surfing the Net.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to listen:</a:t>
            </a:r>
            <a:endParaRPr lang="en-US" dirty="0"/>
          </a:p>
        </p:txBody>
      </p:sp>
      <p:sp>
        <p:nvSpPr>
          <p:cNvPr id="3" name="Content Placeholder 2"/>
          <p:cNvSpPr>
            <a:spLocks noGrp="1"/>
          </p:cNvSpPr>
          <p:nvPr>
            <p:ph idx="1"/>
          </p:nvPr>
        </p:nvSpPr>
        <p:spPr/>
        <p:txBody>
          <a:bodyPr/>
          <a:lstStyle/>
          <a:p>
            <a:r>
              <a:rPr lang="en-US" dirty="0" smtClean="0"/>
              <a:t>Good listening means you are paying attention.</a:t>
            </a:r>
          </a:p>
          <a:p>
            <a:r>
              <a:rPr lang="en-US" dirty="0" smtClean="0"/>
              <a:t>Try to hear what is said, not what you want to hear.</a:t>
            </a:r>
          </a:p>
          <a:p>
            <a:r>
              <a:rPr lang="en-US" dirty="0" smtClean="0"/>
              <a:t>Think “around” the topic and “between the lines”.</a:t>
            </a:r>
          </a:p>
          <a:p>
            <a:r>
              <a:rPr lang="en-US" dirty="0" smtClean="0"/>
              <a:t>Relate it to what you already know.</a:t>
            </a:r>
          </a:p>
          <a:p>
            <a:r>
              <a:rPr lang="en-US" dirty="0" smtClean="0"/>
              <a:t>What is the main point?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to listen:</a:t>
            </a:r>
            <a:endParaRPr lang="en-US" dirty="0"/>
          </a:p>
        </p:txBody>
      </p:sp>
      <p:sp>
        <p:nvSpPr>
          <p:cNvPr id="3" name="Content Placeholder 2"/>
          <p:cNvSpPr>
            <a:spLocks noGrp="1"/>
          </p:cNvSpPr>
          <p:nvPr>
            <p:ph idx="1"/>
          </p:nvPr>
        </p:nvSpPr>
        <p:spPr/>
        <p:txBody>
          <a:bodyPr/>
          <a:lstStyle/>
          <a:p>
            <a:r>
              <a:rPr lang="en-US" dirty="0" smtClean="0"/>
              <a:t>What is likely to be on the test?</a:t>
            </a:r>
          </a:p>
          <a:p>
            <a:r>
              <a:rPr lang="en-US" dirty="0" smtClean="0"/>
              <a:t>What is the teacher going to say next?</a:t>
            </a:r>
          </a:p>
          <a:p>
            <a:r>
              <a:rPr lang="en-US" dirty="0" smtClean="0"/>
              <a:t>Listen carefully to the assignment and write it down in your assignment book.</a:t>
            </a:r>
          </a:p>
          <a:p>
            <a:r>
              <a:rPr lang="en-US" dirty="0" smtClean="0"/>
              <a:t>Listen for these essential phrases from the teacher:  “This is important…”</a:t>
            </a:r>
          </a:p>
          <a:p>
            <a:pPr>
              <a:buNone/>
            </a:pPr>
            <a:r>
              <a:rPr lang="en-US" dirty="0" smtClean="0"/>
              <a:t>                     “It is essential that you know…”</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1994</Words>
  <Application>Microsoft Office PowerPoint</Application>
  <PresentationFormat>On-screen Show (4:3)</PresentationFormat>
  <Paragraphs>107</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How to be an effective learner in the Social Sciences</vt:lpstr>
      <vt:lpstr>General Study Tips</vt:lpstr>
      <vt:lpstr>General Study Tips</vt:lpstr>
      <vt:lpstr>Before coming to class:</vt:lpstr>
      <vt:lpstr>During class, be an active learner:</vt:lpstr>
      <vt:lpstr>After class:</vt:lpstr>
      <vt:lpstr>Be an active learner by listening better!</vt:lpstr>
      <vt:lpstr>Learning to listen:</vt:lpstr>
      <vt:lpstr>Learning to listen:</vt:lpstr>
      <vt:lpstr>Ways to study:</vt:lpstr>
      <vt:lpstr>Ways to study:</vt:lpstr>
      <vt:lpstr>Ways to study:</vt:lpstr>
      <vt:lpstr>Ways to study:</vt:lpstr>
      <vt:lpstr>Ways to study:</vt:lpstr>
      <vt:lpstr>Ways to study:</vt:lpstr>
      <vt:lpstr>Ways to study:</vt:lpstr>
      <vt:lpstr>Ways to study: </vt:lpstr>
      <vt:lpstr>Ways to study:</vt:lpstr>
      <vt:lpstr>What can parents do to help?</vt:lpstr>
      <vt:lpstr>What can parents do to help?</vt:lpstr>
      <vt:lpstr>Slide 21</vt:lpstr>
      <vt:lpstr>Slide 22</vt:lpstr>
    </vt:vector>
  </TitlesOfParts>
  <Company>HPS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 an effective learner in the Social Sciences</dc:title>
  <dc:creator>HPS</dc:creator>
  <cp:lastModifiedBy>amcdonough</cp:lastModifiedBy>
  <cp:revision>18</cp:revision>
  <dcterms:created xsi:type="dcterms:W3CDTF">2015-12-28T15:37:49Z</dcterms:created>
  <dcterms:modified xsi:type="dcterms:W3CDTF">2016-01-05T16:31:24Z</dcterms:modified>
</cp:coreProperties>
</file>